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Tek Tall Arabic Bold" panose="020B0604020202020204" charset="-78"/>
      <p:regular r:id="rId14"/>
    </p:embeddedFont>
    <p:embeddedFont>
      <p:font typeface="Ara Hamah Alfidaa" panose="020B0604020202020204" charset="-78"/>
      <p:regular r:id="rId15"/>
    </p:embeddedFont>
    <p:embeddedFont>
      <p:font typeface="TT Chocolates" panose="020B0604020202020204" charset="0"/>
      <p:regular r:id="rId16"/>
    </p:embeddedFont>
    <p:embeddedFont>
      <p:font typeface="Comic Sans Bold" panose="020B0604020202020204" charset="0"/>
      <p:regular r:id="rId17"/>
    </p:embeddedFont>
    <p:embeddedFont>
      <p:font typeface="Comic Sans" panose="020B0604020202020204" charset="0"/>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1302"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github.com/Shwetha1803/TNSDC-GENERATIVE-AI-NAAN-MUDHALVAN" TargetMode="External"/><Relationship Id="rId5" Type="http://schemas.openxmlformats.org/officeDocument/2006/relationships/image" Target="../media/image14.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2957954" y="3189829"/>
            <a:ext cx="25077868" cy="17812091"/>
          </a:xfrm>
          <a:custGeom>
            <a:avLst/>
            <a:gdLst/>
            <a:ahLst/>
            <a:cxnLst/>
            <a:rect l="l" t="t" r="r" b="b"/>
            <a:pathLst>
              <a:path w="25077868" h="17812091">
                <a:moveTo>
                  <a:pt x="0" y="0"/>
                </a:moveTo>
                <a:lnTo>
                  <a:pt x="25077868" y="0"/>
                </a:lnTo>
                <a:lnTo>
                  <a:pt x="25077868" y="17812091"/>
                </a:lnTo>
                <a:lnTo>
                  <a:pt x="0" y="17812091"/>
                </a:lnTo>
                <a:lnTo>
                  <a:pt x="0" y="0"/>
                </a:lnTo>
                <a:close/>
              </a:path>
            </a:pathLst>
          </a:custGeom>
          <a:blipFill>
            <a:blip r:embed="rId3">
              <a:alphaModFix amt="53000"/>
            </a:blip>
            <a:stretch>
              <a:fillRect/>
            </a:stretch>
          </a:blipFill>
        </p:spPr>
      </p:sp>
      <p:sp>
        <p:nvSpPr>
          <p:cNvPr id="4" name="TextBox 4"/>
          <p:cNvSpPr txBox="1"/>
          <p:nvPr/>
        </p:nvSpPr>
        <p:spPr>
          <a:xfrm>
            <a:off x="491201" y="3342743"/>
            <a:ext cx="9455239" cy="3792349"/>
          </a:xfrm>
          <a:prstGeom prst="rect">
            <a:avLst/>
          </a:prstGeom>
        </p:spPr>
        <p:txBody>
          <a:bodyPr lIns="0" tIns="0" rIns="0" bIns="0" rtlCol="0" anchor="t">
            <a:spAutoFit/>
          </a:bodyPr>
          <a:lstStyle/>
          <a:p>
            <a:pPr>
              <a:lnSpc>
                <a:spcPts val="9452"/>
              </a:lnSpc>
            </a:pPr>
            <a:r>
              <a:rPr lang="en-US" sz="12948" dirty="0">
                <a:solidFill>
                  <a:srgbClr val="FFFFFF"/>
                </a:solidFill>
                <a:latin typeface="Ara Hamah Alfidaa"/>
              </a:rPr>
              <a:t>TNSDC -</a:t>
            </a:r>
          </a:p>
          <a:p>
            <a:pPr>
              <a:lnSpc>
                <a:spcPts val="9452"/>
              </a:lnSpc>
            </a:pPr>
            <a:r>
              <a:rPr lang="en-US" sz="12948" dirty="0">
                <a:solidFill>
                  <a:srgbClr val="FFFFFF"/>
                </a:solidFill>
                <a:latin typeface="Ara Hamah Alfidaa"/>
              </a:rPr>
              <a:t>GENERATIVE AI FOR</a:t>
            </a:r>
          </a:p>
          <a:p>
            <a:pPr>
              <a:lnSpc>
                <a:spcPts val="9452"/>
              </a:lnSpc>
            </a:pPr>
            <a:r>
              <a:rPr lang="en-US" sz="12948" dirty="0">
                <a:solidFill>
                  <a:srgbClr val="FFFFFF"/>
                </a:solidFill>
                <a:latin typeface="Ara Hamah Alfidaa"/>
              </a:rPr>
              <a:t>ENGINEERING</a:t>
            </a:r>
          </a:p>
        </p:txBody>
      </p:sp>
      <p:grpSp>
        <p:nvGrpSpPr>
          <p:cNvPr id="5" name="Group 5"/>
          <p:cNvGrpSpPr/>
          <p:nvPr/>
        </p:nvGrpSpPr>
        <p:grpSpPr>
          <a:xfrm>
            <a:off x="14384446" y="8640742"/>
            <a:ext cx="4344985" cy="1235115"/>
            <a:chOff x="0" y="0"/>
            <a:chExt cx="2777256" cy="789469"/>
          </a:xfrm>
        </p:grpSpPr>
        <p:sp>
          <p:nvSpPr>
            <p:cNvPr id="6" name="Freeform 6"/>
            <p:cNvSpPr/>
            <p:nvPr/>
          </p:nvSpPr>
          <p:spPr>
            <a:xfrm>
              <a:off x="0" y="0"/>
              <a:ext cx="2777256" cy="789469"/>
            </a:xfrm>
            <a:custGeom>
              <a:avLst/>
              <a:gdLst/>
              <a:ahLst/>
              <a:cxnLst/>
              <a:rect l="l" t="t" r="r" b="b"/>
              <a:pathLst>
                <a:path w="2777256" h="789469">
                  <a:moveTo>
                    <a:pt x="2574056" y="0"/>
                  </a:moveTo>
                  <a:cubicBezTo>
                    <a:pt x="2686280" y="0"/>
                    <a:pt x="2777256" y="176729"/>
                    <a:pt x="2777256" y="394734"/>
                  </a:cubicBezTo>
                  <a:cubicBezTo>
                    <a:pt x="2777256" y="612740"/>
                    <a:pt x="2686280" y="789469"/>
                    <a:pt x="2574056" y="789469"/>
                  </a:cubicBezTo>
                  <a:lnTo>
                    <a:pt x="203200" y="789469"/>
                  </a:lnTo>
                  <a:cubicBezTo>
                    <a:pt x="90976" y="789469"/>
                    <a:pt x="0" y="612740"/>
                    <a:pt x="0" y="394734"/>
                  </a:cubicBezTo>
                  <a:cubicBezTo>
                    <a:pt x="0" y="176729"/>
                    <a:pt x="90976" y="0"/>
                    <a:pt x="203200" y="0"/>
                  </a:cubicBezTo>
                  <a:close/>
                </a:path>
              </a:pathLst>
            </a:custGeom>
            <a:solidFill>
              <a:srgbClr val="FFFFFF">
                <a:alpha val="85882"/>
              </a:srgbClr>
            </a:solidFill>
          </p:spPr>
        </p:sp>
        <p:sp>
          <p:nvSpPr>
            <p:cNvPr id="7" name="TextBox 7"/>
            <p:cNvSpPr txBox="1"/>
            <p:nvPr/>
          </p:nvSpPr>
          <p:spPr>
            <a:xfrm>
              <a:off x="0" y="28575"/>
              <a:ext cx="2777256" cy="760894"/>
            </a:xfrm>
            <a:prstGeom prst="rect">
              <a:avLst/>
            </a:prstGeom>
          </p:spPr>
          <p:txBody>
            <a:bodyPr lIns="50800" tIns="50800" rIns="50800" bIns="50800" rtlCol="0" anchor="ctr"/>
            <a:lstStyle/>
            <a:p>
              <a:pPr algn="ctr">
                <a:lnSpc>
                  <a:spcPts val="3121"/>
                </a:lnSpc>
              </a:pPr>
              <a:r>
                <a:rPr lang="en-US" sz="2972" spc="23">
                  <a:solidFill>
                    <a:srgbClr val="000000">
                      <a:alpha val="85882"/>
                    </a:srgbClr>
                  </a:solidFill>
                  <a:latin typeface="TT Chocolates"/>
                </a:rPr>
                <a:t>Presented by</a:t>
              </a:r>
            </a:p>
            <a:p>
              <a:pPr algn="ctr">
                <a:lnSpc>
                  <a:spcPts val="4304"/>
                </a:lnSpc>
              </a:pPr>
              <a:r>
                <a:rPr lang="en-US" sz="4099" spc="32">
                  <a:solidFill>
                    <a:srgbClr val="000000">
                      <a:alpha val="85882"/>
                    </a:srgbClr>
                  </a:solidFill>
                  <a:latin typeface="TT Chocolates"/>
                </a:rPr>
                <a:t>Shwetha C</a:t>
              </a:r>
            </a:p>
          </p:txBody>
        </p:sp>
      </p:grpSp>
      <p:sp>
        <p:nvSpPr>
          <p:cNvPr id="8" name="TextBox 8"/>
          <p:cNvSpPr txBox="1"/>
          <p:nvPr/>
        </p:nvSpPr>
        <p:spPr>
          <a:xfrm>
            <a:off x="11201209" y="2656943"/>
            <a:ext cx="5033665" cy="830580"/>
          </a:xfrm>
          <a:prstGeom prst="rect">
            <a:avLst/>
          </a:prstGeom>
        </p:spPr>
        <p:txBody>
          <a:bodyPr lIns="0" tIns="0" rIns="0" bIns="0" rtlCol="0" anchor="t">
            <a:spAutoFit/>
          </a:bodyPr>
          <a:lstStyle/>
          <a:p>
            <a:pPr algn="ctr">
              <a:lnSpc>
                <a:spcPts val="6720"/>
              </a:lnSpc>
            </a:pPr>
            <a:r>
              <a:rPr lang="en-US" sz="4800">
                <a:solidFill>
                  <a:srgbClr val="FFFFFF"/>
                </a:solidFill>
                <a:latin typeface="Comic Sans Bold"/>
              </a:rPr>
              <a:t>FINAL PROJECT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3736863" y="312991"/>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grpSp>
        <p:nvGrpSpPr>
          <p:cNvPr id="4" name="Group 4"/>
          <p:cNvGrpSpPr/>
          <p:nvPr/>
        </p:nvGrpSpPr>
        <p:grpSpPr>
          <a:xfrm>
            <a:off x="-1759893" y="-1139598"/>
            <a:ext cx="8223089" cy="12370800"/>
            <a:chOff x="0" y="0"/>
            <a:chExt cx="2165752" cy="3258153"/>
          </a:xfrm>
        </p:grpSpPr>
        <p:sp>
          <p:nvSpPr>
            <p:cNvPr id="5" name="Freeform 5"/>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6" name="TextBox 6"/>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7" name="Freeform 7"/>
          <p:cNvSpPr/>
          <p:nvPr/>
        </p:nvSpPr>
        <p:spPr>
          <a:xfrm rot="5981493">
            <a:off x="-2018748" y="4309808"/>
            <a:ext cx="10051055" cy="3643507"/>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4"/>
            <a:stretch>
              <a:fillRect/>
            </a:stretch>
          </a:blipFill>
        </p:spPr>
      </p:sp>
      <p:sp>
        <p:nvSpPr>
          <p:cNvPr id="8" name="TextBox 8"/>
          <p:cNvSpPr txBox="1"/>
          <p:nvPr/>
        </p:nvSpPr>
        <p:spPr>
          <a:xfrm>
            <a:off x="9143999" y="229462"/>
            <a:ext cx="5349181" cy="2819170"/>
          </a:xfrm>
          <a:prstGeom prst="rect">
            <a:avLst/>
          </a:prstGeom>
        </p:spPr>
        <p:txBody>
          <a:bodyPr lIns="0" tIns="0" rIns="0" bIns="0" rtlCol="0" anchor="t">
            <a:spAutoFit/>
          </a:bodyPr>
          <a:lstStyle/>
          <a:p>
            <a:pPr algn="ctr">
              <a:lnSpc>
                <a:spcPts val="22789"/>
              </a:lnSpc>
            </a:pPr>
            <a:r>
              <a:rPr lang="en-US" sz="16278" dirty="0">
                <a:solidFill>
                  <a:srgbClr val="FFFFFF"/>
                </a:solidFill>
                <a:latin typeface="Ara Hamah Alfidaa"/>
              </a:rPr>
              <a:t>RESULT</a:t>
            </a:r>
          </a:p>
        </p:txBody>
      </p:sp>
      <p:sp>
        <p:nvSpPr>
          <p:cNvPr id="9" name="TextBox 9"/>
          <p:cNvSpPr txBox="1"/>
          <p:nvPr/>
        </p:nvSpPr>
        <p:spPr>
          <a:xfrm>
            <a:off x="7110712" y="3278094"/>
            <a:ext cx="10482509" cy="6006388"/>
          </a:xfrm>
          <a:prstGeom prst="rect">
            <a:avLst/>
          </a:prstGeom>
        </p:spPr>
        <p:txBody>
          <a:bodyPr lIns="0" tIns="0" rIns="0" bIns="0" rtlCol="0" anchor="t">
            <a:spAutoFit/>
          </a:bodyPr>
          <a:lstStyle/>
          <a:p>
            <a:pPr algn="just">
              <a:lnSpc>
                <a:spcPts val="4722"/>
              </a:lnSpc>
              <a:spcBef>
                <a:spcPct val="0"/>
              </a:spcBef>
            </a:pPr>
            <a:r>
              <a:rPr lang="en-US" sz="3373" spc="26" dirty="0">
                <a:solidFill>
                  <a:srgbClr val="FFFFFF"/>
                </a:solidFill>
                <a:latin typeface="TT Chocolates"/>
              </a:rPr>
              <a:t>To evaluate the performance of our model, we will use metrics such as mean squared error and accuracy. These metrics will help us understand the effectiveness of the model in real-world conditions and guide us in refining its capabilities. Based on the results, we will discuss the implications for end users and outline potential improvements. The project will also consider future enhancements and additional features, like incorporating more granular data or exploring more complex model architectures.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305800" y="4826939"/>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6043659" y="159703"/>
            <a:ext cx="4902994" cy="1566544"/>
          </a:xfrm>
          <a:prstGeom prst="rect">
            <a:avLst/>
          </a:prstGeom>
        </p:spPr>
        <p:txBody>
          <a:bodyPr lIns="0" tIns="0" rIns="0" bIns="0" rtlCol="0" anchor="t">
            <a:spAutoFit/>
          </a:bodyPr>
          <a:lstStyle/>
          <a:p>
            <a:pPr algn="ctr">
              <a:lnSpc>
                <a:spcPts val="12880"/>
              </a:lnSpc>
            </a:pPr>
            <a:r>
              <a:rPr lang="en-US" sz="9200">
                <a:solidFill>
                  <a:srgbClr val="FFFFFF"/>
                </a:solidFill>
                <a:latin typeface="Comic Sans Bold"/>
              </a:rPr>
              <a:t>OUTPUT</a:t>
            </a:r>
          </a:p>
        </p:txBody>
      </p:sp>
      <p:pic>
        <p:nvPicPr>
          <p:cNvPr id="1026" name="Picture 2">
            <a:extLst>
              <a:ext uri="{FF2B5EF4-FFF2-40B4-BE49-F238E27FC236}">
                <a16:creationId xmlns:a16="http://schemas.microsoft.com/office/drawing/2014/main" xmlns="" id="{62267678-1586-7ADA-56E8-63A002CA5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013" y="2019300"/>
            <a:ext cx="9829800" cy="7476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34838" y="2324097"/>
            <a:ext cx="8334816" cy="4714391"/>
          </a:xfrm>
          <a:prstGeom prst="rect">
            <a:avLst/>
          </a:prstGeom>
        </p:spPr>
        <p:txBody>
          <a:bodyPr lIns="0" tIns="0" rIns="0" bIns="0" rtlCol="0" anchor="t">
            <a:spAutoFit/>
          </a:bodyPr>
          <a:lstStyle/>
          <a:p>
            <a:pPr>
              <a:lnSpc>
                <a:spcPts val="17175"/>
              </a:lnSpc>
            </a:pPr>
            <a:r>
              <a:rPr lang="en-US" sz="23527">
                <a:solidFill>
                  <a:srgbClr val="FFFFFF"/>
                </a:solidFill>
                <a:latin typeface="Ara Hamah Alfidaa"/>
              </a:rPr>
              <a:t>Thank</a:t>
            </a:r>
          </a:p>
          <a:p>
            <a:pPr>
              <a:lnSpc>
                <a:spcPts val="17175"/>
              </a:lnSpc>
            </a:pPr>
            <a:r>
              <a:rPr lang="en-US" sz="23527">
                <a:solidFill>
                  <a:srgbClr val="FFFFFF"/>
                </a:solidFill>
                <a:latin typeface="Ara Hamah Alfidaa"/>
              </a:rPr>
              <a:t>you!</a:t>
            </a:r>
          </a:p>
        </p:txBody>
      </p:sp>
      <p:sp>
        <p:nvSpPr>
          <p:cNvPr id="5" name="Freeform 5"/>
          <p:cNvSpPr/>
          <p:nvPr/>
        </p:nvSpPr>
        <p:spPr>
          <a:xfrm>
            <a:off x="821166" y="7427492"/>
            <a:ext cx="6470368" cy="1235252"/>
          </a:xfrm>
          <a:custGeom>
            <a:avLst/>
            <a:gdLst/>
            <a:ahLst/>
            <a:cxnLst/>
            <a:rect l="l" t="t" r="r" b="b"/>
            <a:pathLst>
              <a:path w="6470368" h="1235252">
                <a:moveTo>
                  <a:pt x="0" y="0"/>
                </a:moveTo>
                <a:lnTo>
                  <a:pt x="6470368" y="0"/>
                </a:lnTo>
                <a:lnTo>
                  <a:pt x="6470368" y="1235252"/>
                </a:lnTo>
                <a:lnTo>
                  <a:pt x="0" y="123525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dirty="0"/>
          </a:p>
        </p:txBody>
      </p:sp>
      <p:sp>
        <p:nvSpPr>
          <p:cNvPr id="6" name="TextBox 6"/>
          <p:cNvSpPr txBox="1"/>
          <p:nvPr/>
        </p:nvSpPr>
        <p:spPr>
          <a:xfrm>
            <a:off x="785322" y="7667016"/>
            <a:ext cx="6019711" cy="525785"/>
          </a:xfrm>
          <a:prstGeom prst="rect">
            <a:avLst/>
          </a:prstGeom>
        </p:spPr>
        <p:txBody>
          <a:bodyPr lIns="0" tIns="0" rIns="0" bIns="0" rtlCol="0" anchor="t">
            <a:spAutoFit/>
          </a:bodyPr>
          <a:lstStyle/>
          <a:p>
            <a:pPr algn="ctr">
              <a:lnSpc>
                <a:spcPts val="4086"/>
              </a:lnSpc>
            </a:pPr>
            <a:r>
              <a:rPr lang="en-US" sz="2918" u="sng" spc="102" dirty="0" smtClean="0">
                <a:solidFill>
                  <a:srgbClr val="232E54"/>
                </a:solidFill>
                <a:latin typeface="Tek Tall Arabic Bold"/>
                <a:hlinkClick r:id="rId6" tooltip="https://github.com/Shwetha1803/TNSDC-GENERATIVE-AI-NAAN-MUDHALVAN"/>
              </a:rPr>
              <a:t>GITHUB LINK </a:t>
            </a:r>
            <a:endParaRPr lang="en-US" sz="2918" u="sng" spc="102" dirty="0">
              <a:solidFill>
                <a:srgbClr val="232E54"/>
              </a:solidFill>
              <a:latin typeface="Tek Tall Arabic Bold"/>
              <a:hlinkClick r:id="rId6" tooltip="https://github.com/Shwetha1803/TNSDC-GENERATIVE-AI-NAAN-MUDHALVAN"/>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TextBox 3"/>
          <p:cNvSpPr txBox="1"/>
          <p:nvPr/>
        </p:nvSpPr>
        <p:spPr>
          <a:xfrm>
            <a:off x="9003442" y="3520051"/>
            <a:ext cx="11827" cy="2525232"/>
          </a:xfrm>
          <a:prstGeom prst="rect">
            <a:avLst/>
          </a:prstGeom>
        </p:spPr>
        <p:txBody>
          <a:bodyPr lIns="0" tIns="0" rIns="0" bIns="0" rtlCol="0" anchor="t">
            <a:spAutoFit/>
          </a:bodyPr>
          <a:lstStyle/>
          <a:p>
            <a:pPr algn="ctr">
              <a:lnSpc>
                <a:spcPts val="20631"/>
              </a:lnSpc>
              <a:spcBef>
                <a:spcPct val="0"/>
              </a:spcBef>
            </a:pPr>
            <a:endParaRPr/>
          </a:p>
        </p:txBody>
      </p:sp>
      <p:sp>
        <p:nvSpPr>
          <p:cNvPr id="4" name="TextBox 4"/>
          <p:cNvSpPr txBox="1"/>
          <p:nvPr/>
        </p:nvSpPr>
        <p:spPr>
          <a:xfrm>
            <a:off x="5521970" y="1732760"/>
            <a:ext cx="7244060" cy="1566544"/>
          </a:xfrm>
          <a:prstGeom prst="rect">
            <a:avLst/>
          </a:prstGeom>
        </p:spPr>
        <p:txBody>
          <a:bodyPr lIns="0" tIns="0" rIns="0" bIns="0" rtlCol="0" anchor="t">
            <a:spAutoFit/>
          </a:bodyPr>
          <a:lstStyle/>
          <a:p>
            <a:pPr algn="ctr">
              <a:lnSpc>
                <a:spcPts val="12880"/>
              </a:lnSpc>
            </a:pPr>
            <a:r>
              <a:rPr lang="en-US" sz="9200">
                <a:solidFill>
                  <a:srgbClr val="FFFFFF"/>
                </a:solidFill>
                <a:latin typeface="Comic Sans Bold"/>
              </a:rPr>
              <a:t>Project Title</a:t>
            </a:r>
          </a:p>
        </p:txBody>
      </p:sp>
      <p:sp>
        <p:nvSpPr>
          <p:cNvPr id="5" name="TextBox 5"/>
          <p:cNvSpPr txBox="1"/>
          <p:nvPr/>
        </p:nvSpPr>
        <p:spPr>
          <a:xfrm>
            <a:off x="1028700" y="4149430"/>
            <a:ext cx="16230600" cy="3191195"/>
          </a:xfrm>
          <a:prstGeom prst="rect">
            <a:avLst/>
          </a:prstGeom>
        </p:spPr>
        <p:txBody>
          <a:bodyPr lIns="0" tIns="0" rIns="0" bIns="0" rtlCol="0" anchor="t">
            <a:spAutoFit/>
          </a:bodyPr>
          <a:lstStyle/>
          <a:p>
            <a:pPr algn="ctr">
              <a:lnSpc>
                <a:spcPts val="12880"/>
              </a:lnSpc>
            </a:pPr>
            <a:r>
              <a:rPr lang="en-US" sz="9200" dirty="0">
                <a:solidFill>
                  <a:srgbClr val="FFFFFF"/>
                </a:solidFill>
                <a:latin typeface="Comic Sans Bold"/>
              </a:rPr>
              <a:t>IPL SCORE PREDICTION USING DEEP LEARNING</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id="3" name="Freeform 3"/>
          <p:cNvSpPr/>
          <p:nvPr/>
        </p:nvSpPr>
        <p:spPr>
          <a:xfrm rot="4195132">
            <a:off x="-2526383" y="-2558545"/>
            <a:ext cx="26931805" cy="19128889"/>
          </a:xfrm>
          <a:custGeom>
            <a:avLst/>
            <a:gdLst/>
            <a:ahLst/>
            <a:cxnLst/>
            <a:rect l="l" t="t" r="r" b="b"/>
            <a:pathLst>
              <a:path w="26931805" h="19128889">
                <a:moveTo>
                  <a:pt x="0" y="0"/>
                </a:moveTo>
                <a:lnTo>
                  <a:pt x="26931806" y="0"/>
                </a:lnTo>
                <a:lnTo>
                  <a:pt x="26931806" y="19128889"/>
                </a:lnTo>
                <a:lnTo>
                  <a:pt x="0" y="19128889"/>
                </a:lnTo>
                <a:lnTo>
                  <a:pt x="0" y="0"/>
                </a:lnTo>
                <a:close/>
              </a:path>
            </a:pathLst>
          </a:custGeom>
          <a:blipFill>
            <a:blip r:embed="rId3">
              <a:alphaModFix amt="53000"/>
            </a:blip>
            <a:stretch>
              <a:fillRect/>
            </a:stretch>
          </a:blipFill>
        </p:spPr>
      </p:sp>
      <p:sp>
        <p:nvSpPr>
          <p:cNvPr id="4" name="TextBox 4"/>
          <p:cNvSpPr txBox="1"/>
          <p:nvPr/>
        </p:nvSpPr>
        <p:spPr>
          <a:xfrm>
            <a:off x="1401348" y="77449"/>
            <a:ext cx="10558576" cy="3958794"/>
          </a:xfrm>
          <a:prstGeom prst="rect">
            <a:avLst/>
          </a:prstGeom>
        </p:spPr>
        <p:txBody>
          <a:bodyPr lIns="0" tIns="0" rIns="0" bIns="0" rtlCol="0" anchor="t">
            <a:spAutoFit/>
          </a:bodyPr>
          <a:lstStyle/>
          <a:p>
            <a:pPr>
              <a:lnSpc>
                <a:spcPts val="32397"/>
              </a:lnSpc>
            </a:pPr>
            <a:r>
              <a:rPr lang="en-US" sz="23140" spc="393">
                <a:solidFill>
                  <a:srgbClr val="FFFFFF"/>
                </a:solidFill>
                <a:latin typeface="Ara Hamah Alfidaa"/>
              </a:rPr>
              <a:t>agenda</a:t>
            </a:r>
          </a:p>
        </p:txBody>
      </p:sp>
      <p:grpSp>
        <p:nvGrpSpPr>
          <p:cNvPr id="5" name="Group 5"/>
          <p:cNvGrpSpPr/>
          <p:nvPr/>
        </p:nvGrpSpPr>
        <p:grpSpPr>
          <a:xfrm>
            <a:off x="1699277" y="4045768"/>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a:t>
              </a:r>
            </a:p>
          </p:txBody>
        </p:sp>
      </p:grpSp>
      <p:grpSp>
        <p:nvGrpSpPr>
          <p:cNvPr id="8" name="Group 8"/>
          <p:cNvGrpSpPr/>
          <p:nvPr/>
        </p:nvGrpSpPr>
        <p:grpSpPr>
          <a:xfrm>
            <a:off x="1699277" y="5259205"/>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2</a:t>
              </a:r>
            </a:p>
          </p:txBody>
        </p:sp>
      </p:grpSp>
      <p:grpSp>
        <p:nvGrpSpPr>
          <p:cNvPr id="11" name="Group 11"/>
          <p:cNvGrpSpPr/>
          <p:nvPr/>
        </p:nvGrpSpPr>
        <p:grpSpPr>
          <a:xfrm>
            <a:off x="1722582" y="646176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3</a:t>
              </a:r>
            </a:p>
          </p:txBody>
        </p:sp>
      </p:grpSp>
      <p:grpSp>
        <p:nvGrpSpPr>
          <p:cNvPr id="14" name="Group 14"/>
          <p:cNvGrpSpPr/>
          <p:nvPr/>
        </p:nvGrpSpPr>
        <p:grpSpPr>
          <a:xfrm>
            <a:off x="5521426" y="4045768"/>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5</a:t>
              </a:r>
            </a:p>
          </p:txBody>
        </p:sp>
      </p:grpSp>
      <p:grpSp>
        <p:nvGrpSpPr>
          <p:cNvPr id="17" name="Group 17"/>
          <p:cNvGrpSpPr/>
          <p:nvPr/>
        </p:nvGrpSpPr>
        <p:grpSpPr>
          <a:xfrm>
            <a:off x="5521426" y="5259205"/>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6</a:t>
              </a:r>
            </a:p>
          </p:txBody>
        </p:sp>
      </p:grpSp>
      <p:grpSp>
        <p:nvGrpSpPr>
          <p:cNvPr id="20" name="Group 20"/>
          <p:cNvGrpSpPr/>
          <p:nvPr/>
        </p:nvGrpSpPr>
        <p:grpSpPr>
          <a:xfrm>
            <a:off x="5544730" y="6461769"/>
            <a:ext cx="800090" cy="1202563"/>
            <a:chOff x="0" y="0"/>
            <a:chExt cx="1066786" cy="1603418"/>
          </a:xfrm>
        </p:grpSpPr>
        <p:sp>
          <p:nvSpPr>
            <p:cNvPr id="21" name="Freeform 21"/>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2" name="TextBox 22"/>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7</a:t>
              </a:r>
            </a:p>
          </p:txBody>
        </p:sp>
      </p:grpSp>
      <p:grpSp>
        <p:nvGrpSpPr>
          <p:cNvPr id="23" name="Group 23"/>
          <p:cNvGrpSpPr/>
          <p:nvPr/>
        </p:nvGrpSpPr>
        <p:grpSpPr>
          <a:xfrm>
            <a:off x="1722582" y="7678814"/>
            <a:ext cx="800090" cy="1202563"/>
            <a:chOff x="0" y="0"/>
            <a:chExt cx="1066786" cy="1603418"/>
          </a:xfrm>
        </p:grpSpPr>
        <p:sp>
          <p:nvSpPr>
            <p:cNvPr id="24" name="Freeform 24"/>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5" name="TextBox 25"/>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4</a:t>
              </a:r>
            </a:p>
          </p:txBody>
        </p:sp>
      </p:grpSp>
      <p:sp>
        <p:nvSpPr>
          <p:cNvPr id="26" name="Freeform 26"/>
          <p:cNvSpPr/>
          <p:nvPr/>
        </p:nvSpPr>
        <p:spPr>
          <a:xfrm>
            <a:off x="10767503" y="1682189"/>
            <a:ext cx="6491797" cy="7706320"/>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xmlns="" r:embed="rId7"/>
                </a:ext>
              </a:extLst>
            </a:blip>
            <a:stretch>
              <a:fillRect b="-95906"/>
            </a:stretch>
          </a:blipFill>
        </p:spPr>
      </p:sp>
      <p:sp>
        <p:nvSpPr>
          <p:cNvPr id="27" name="TextBox 27"/>
          <p:cNvSpPr txBox="1"/>
          <p:nvPr/>
        </p:nvSpPr>
        <p:spPr>
          <a:xfrm>
            <a:off x="2882652" y="4221984"/>
            <a:ext cx="2302098" cy="809111"/>
          </a:xfrm>
          <a:prstGeom prst="rect">
            <a:avLst/>
          </a:prstGeom>
        </p:spPr>
        <p:txBody>
          <a:bodyPr lIns="0" tIns="0" rIns="0" bIns="0" rtlCol="0" anchor="t">
            <a:spAutoFit/>
          </a:bodyPr>
          <a:lstStyle/>
          <a:p>
            <a:pPr>
              <a:lnSpc>
                <a:spcPts val="3121"/>
              </a:lnSpc>
            </a:pPr>
            <a:r>
              <a:rPr lang="en-US" sz="2973" spc="23" dirty="0">
                <a:solidFill>
                  <a:srgbClr val="FFFFFF"/>
                </a:solidFill>
                <a:latin typeface="TT Chocolates"/>
              </a:rPr>
              <a:t>Problem Statement</a:t>
            </a:r>
          </a:p>
        </p:txBody>
      </p:sp>
      <p:sp>
        <p:nvSpPr>
          <p:cNvPr id="28" name="TextBox 28"/>
          <p:cNvSpPr txBox="1"/>
          <p:nvPr/>
        </p:nvSpPr>
        <p:spPr>
          <a:xfrm>
            <a:off x="2858487" y="5617835"/>
            <a:ext cx="2302098" cy="809111"/>
          </a:xfrm>
          <a:prstGeom prst="rect">
            <a:avLst/>
          </a:prstGeom>
        </p:spPr>
        <p:txBody>
          <a:bodyPr lIns="0" tIns="0" rIns="0" bIns="0" rtlCol="0" anchor="t">
            <a:spAutoFit/>
          </a:bodyPr>
          <a:lstStyle/>
          <a:p>
            <a:pPr>
              <a:lnSpc>
                <a:spcPts val="3121"/>
              </a:lnSpc>
            </a:pPr>
            <a:r>
              <a:rPr lang="en-US" sz="2973" spc="23" dirty="0">
                <a:solidFill>
                  <a:srgbClr val="FFFFFF"/>
                </a:solidFill>
                <a:latin typeface="TT Chocolates"/>
              </a:rPr>
              <a:t>Project Overview</a:t>
            </a:r>
          </a:p>
        </p:txBody>
      </p:sp>
      <p:sp>
        <p:nvSpPr>
          <p:cNvPr id="29" name="TextBox 29"/>
          <p:cNvSpPr txBox="1"/>
          <p:nvPr/>
        </p:nvSpPr>
        <p:spPr>
          <a:xfrm>
            <a:off x="2858487" y="6802704"/>
            <a:ext cx="2302098" cy="418586"/>
          </a:xfrm>
          <a:prstGeom prst="rect">
            <a:avLst/>
          </a:prstGeom>
        </p:spPr>
        <p:txBody>
          <a:bodyPr lIns="0" tIns="0" rIns="0" bIns="0" rtlCol="0" anchor="t">
            <a:spAutoFit/>
          </a:bodyPr>
          <a:lstStyle/>
          <a:p>
            <a:pPr>
              <a:lnSpc>
                <a:spcPts val="3121"/>
              </a:lnSpc>
            </a:pPr>
            <a:r>
              <a:rPr lang="en-US" sz="2973" spc="23" dirty="0">
                <a:solidFill>
                  <a:srgbClr val="FFFFFF"/>
                </a:solidFill>
                <a:latin typeface="TT Chocolates"/>
              </a:rPr>
              <a:t>End Users</a:t>
            </a:r>
          </a:p>
        </p:txBody>
      </p:sp>
      <p:sp>
        <p:nvSpPr>
          <p:cNvPr id="30" name="TextBox 30"/>
          <p:cNvSpPr txBox="1"/>
          <p:nvPr/>
        </p:nvSpPr>
        <p:spPr>
          <a:xfrm>
            <a:off x="6680636" y="4443369"/>
            <a:ext cx="2302098" cy="452876"/>
          </a:xfrm>
          <a:prstGeom prst="rect">
            <a:avLst/>
          </a:prstGeom>
        </p:spPr>
        <p:txBody>
          <a:bodyPr lIns="0" tIns="0" rIns="0" bIns="0" rtlCol="0" anchor="t">
            <a:spAutoFit/>
          </a:bodyPr>
          <a:lstStyle/>
          <a:p>
            <a:pPr>
              <a:lnSpc>
                <a:spcPts val="3436"/>
              </a:lnSpc>
            </a:pPr>
            <a:r>
              <a:rPr lang="en-US" sz="3272" spc="26" dirty="0">
                <a:solidFill>
                  <a:srgbClr val="FFFFFF"/>
                </a:solidFill>
                <a:latin typeface="TT Chocolates"/>
              </a:rPr>
              <a:t>Solution</a:t>
            </a:r>
          </a:p>
        </p:txBody>
      </p:sp>
      <p:sp>
        <p:nvSpPr>
          <p:cNvPr id="31" name="TextBox 31"/>
          <p:cNvSpPr txBox="1"/>
          <p:nvPr/>
        </p:nvSpPr>
        <p:spPr>
          <a:xfrm>
            <a:off x="6680636" y="5627360"/>
            <a:ext cx="2302098" cy="452876"/>
          </a:xfrm>
          <a:prstGeom prst="rect">
            <a:avLst/>
          </a:prstGeom>
        </p:spPr>
        <p:txBody>
          <a:bodyPr lIns="0" tIns="0" rIns="0" bIns="0" rtlCol="0" anchor="t">
            <a:spAutoFit/>
          </a:bodyPr>
          <a:lstStyle/>
          <a:p>
            <a:pPr>
              <a:lnSpc>
                <a:spcPts val="3436"/>
              </a:lnSpc>
            </a:pPr>
            <a:r>
              <a:rPr lang="en-US" sz="3272" spc="26" dirty="0">
                <a:solidFill>
                  <a:srgbClr val="FFFFFF"/>
                </a:solidFill>
                <a:latin typeface="TT Chocolates"/>
              </a:rPr>
              <a:t>Modelling</a:t>
            </a:r>
          </a:p>
        </p:txBody>
      </p:sp>
      <p:sp>
        <p:nvSpPr>
          <p:cNvPr id="32" name="TextBox 32"/>
          <p:cNvSpPr txBox="1"/>
          <p:nvPr/>
        </p:nvSpPr>
        <p:spPr>
          <a:xfrm>
            <a:off x="6680636" y="6821754"/>
            <a:ext cx="2302098" cy="475735"/>
          </a:xfrm>
          <a:prstGeom prst="rect">
            <a:avLst/>
          </a:prstGeom>
        </p:spPr>
        <p:txBody>
          <a:bodyPr lIns="0" tIns="0" rIns="0" bIns="0" rtlCol="0" anchor="t">
            <a:spAutoFit/>
          </a:bodyPr>
          <a:lstStyle/>
          <a:p>
            <a:pPr>
              <a:lnSpc>
                <a:spcPts val="3646"/>
              </a:lnSpc>
            </a:pPr>
            <a:r>
              <a:rPr lang="en-US" sz="3472" spc="27" dirty="0">
                <a:solidFill>
                  <a:srgbClr val="FFFFFF"/>
                </a:solidFill>
                <a:latin typeface="TT Chocolates"/>
              </a:rPr>
              <a:t>Results</a:t>
            </a:r>
          </a:p>
        </p:txBody>
      </p:sp>
      <p:sp>
        <p:nvSpPr>
          <p:cNvPr id="33" name="TextBox 33"/>
          <p:cNvSpPr txBox="1"/>
          <p:nvPr/>
        </p:nvSpPr>
        <p:spPr>
          <a:xfrm>
            <a:off x="2882652" y="7900306"/>
            <a:ext cx="2302098" cy="809111"/>
          </a:xfrm>
          <a:prstGeom prst="rect">
            <a:avLst/>
          </a:prstGeom>
        </p:spPr>
        <p:txBody>
          <a:bodyPr lIns="0" tIns="0" rIns="0" bIns="0" rtlCol="0" anchor="t">
            <a:spAutoFit/>
          </a:bodyPr>
          <a:lstStyle/>
          <a:p>
            <a:pPr>
              <a:lnSpc>
                <a:spcPts val="3121"/>
              </a:lnSpc>
            </a:pPr>
            <a:r>
              <a:rPr lang="en-US" sz="2973" spc="23" dirty="0">
                <a:solidFill>
                  <a:srgbClr val="FFFFFF"/>
                </a:solidFill>
                <a:latin typeface="TT Chocolates"/>
              </a:rPr>
              <a:t>Value Proposition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2508212" y="-4149428"/>
            <a:ext cx="22355665" cy="15878588"/>
          </a:xfrm>
          <a:custGeom>
            <a:avLst/>
            <a:gdLst/>
            <a:ahLst/>
            <a:cxnLst/>
            <a:rect l="l" t="t" r="r" b="b"/>
            <a:pathLst>
              <a:path w="22355665" h="15878588">
                <a:moveTo>
                  <a:pt x="0" y="0"/>
                </a:moveTo>
                <a:lnTo>
                  <a:pt x="22355666" y="0"/>
                </a:lnTo>
                <a:lnTo>
                  <a:pt x="22355666" y="15878587"/>
                </a:lnTo>
                <a:lnTo>
                  <a:pt x="0" y="15878587"/>
                </a:lnTo>
                <a:lnTo>
                  <a:pt x="0" y="0"/>
                </a:lnTo>
                <a:close/>
              </a:path>
            </a:pathLst>
          </a:custGeom>
          <a:blipFill>
            <a:blip r:embed="rId3">
              <a:alphaModFix amt="53000"/>
            </a:blip>
            <a:stretch>
              <a:fillRect t="-4404" r="-11352" b="-6948"/>
            </a:stretch>
          </a:blipFill>
        </p:spPr>
      </p:sp>
      <p:sp>
        <p:nvSpPr>
          <p:cNvPr id="4" name="TextBox 4"/>
          <p:cNvSpPr txBox="1"/>
          <p:nvPr/>
        </p:nvSpPr>
        <p:spPr>
          <a:xfrm>
            <a:off x="1818383" y="1243986"/>
            <a:ext cx="15276598" cy="2215923"/>
          </a:xfrm>
          <a:prstGeom prst="rect">
            <a:avLst/>
          </a:prstGeom>
        </p:spPr>
        <p:txBody>
          <a:bodyPr lIns="0" tIns="0" rIns="0" bIns="0" rtlCol="0" anchor="t">
            <a:spAutoFit/>
          </a:bodyPr>
          <a:lstStyle/>
          <a:p>
            <a:pPr algn="ctr">
              <a:lnSpc>
                <a:spcPts val="18037"/>
              </a:lnSpc>
            </a:pPr>
            <a:r>
              <a:rPr lang="en-US" sz="12883">
                <a:solidFill>
                  <a:srgbClr val="FFFFFF"/>
                </a:solidFill>
                <a:latin typeface="Ara Hamah Alfidaa"/>
              </a:rPr>
              <a:t>Problem Statement</a:t>
            </a:r>
          </a:p>
        </p:txBody>
      </p:sp>
      <p:sp>
        <p:nvSpPr>
          <p:cNvPr id="5" name="TextBox 5"/>
          <p:cNvSpPr txBox="1"/>
          <p:nvPr/>
        </p:nvSpPr>
        <p:spPr>
          <a:xfrm>
            <a:off x="6673031" y="7775999"/>
            <a:ext cx="3993179" cy="608934"/>
          </a:xfrm>
          <a:prstGeom prst="rect">
            <a:avLst/>
          </a:prstGeom>
        </p:spPr>
        <p:txBody>
          <a:bodyPr lIns="0" tIns="0" rIns="0" bIns="0" rtlCol="0" anchor="t">
            <a:spAutoFit/>
          </a:bodyPr>
          <a:lstStyle/>
          <a:p>
            <a:pPr algn="ctr">
              <a:lnSpc>
                <a:spcPts val="4848"/>
              </a:lnSpc>
            </a:pPr>
            <a:r>
              <a:rPr lang="en-US" sz="3463" spc="533">
                <a:solidFill>
                  <a:srgbClr val="232E54"/>
                </a:solidFill>
                <a:latin typeface="Tek Tall Arabic Bold"/>
              </a:rPr>
              <a:t>Let’s begin!</a:t>
            </a:r>
          </a:p>
        </p:txBody>
      </p:sp>
      <p:sp>
        <p:nvSpPr>
          <p:cNvPr id="6" name="TextBox 6"/>
          <p:cNvSpPr txBox="1"/>
          <p:nvPr/>
        </p:nvSpPr>
        <p:spPr>
          <a:xfrm>
            <a:off x="1419197" y="3237951"/>
            <a:ext cx="15675784" cy="5001306"/>
          </a:xfrm>
          <a:prstGeom prst="rect">
            <a:avLst/>
          </a:prstGeom>
        </p:spPr>
        <p:txBody>
          <a:bodyPr lIns="0" tIns="0" rIns="0" bIns="0" rtlCol="0" anchor="t">
            <a:spAutoFit/>
          </a:bodyPr>
          <a:lstStyle/>
          <a:p>
            <a:pPr algn="just">
              <a:lnSpc>
                <a:spcPts val="5599"/>
              </a:lnSpc>
            </a:pPr>
            <a:endParaRPr dirty="0"/>
          </a:p>
          <a:p>
            <a:pPr algn="just">
              <a:lnSpc>
                <a:spcPts val="5599"/>
              </a:lnSpc>
            </a:pPr>
            <a:r>
              <a:rPr lang="en-US" sz="3999" spc="31" dirty="0">
                <a:solidFill>
                  <a:srgbClr val="FFFFFF"/>
                </a:solidFill>
                <a:latin typeface="TT Chocolates"/>
              </a:rPr>
              <a:t>Predicting scores in the Indian Premier League (IPL) presents a significant challenge due to the dynamic and unpredictable nature of cricket, where factors like weather conditions, player form, and team strategies play critical roles. Accurate predictions can benefit a wide array of stakeholders including fans, analysts, and betting agencies, enhancing engagement and enabling better decision-making.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TextBox 3"/>
          <p:cNvSpPr txBox="1"/>
          <p:nvPr/>
        </p:nvSpPr>
        <p:spPr>
          <a:xfrm>
            <a:off x="3052591" y="1367057"/>
            <a:ext cx="14206709" cy="2915017"/>
          </a:xfrm>
          <a:prstGeom prst="rect">
            <a:avLst/>
          </a:prstGeom>
        </p:spPr>
        <p:txBody>
          <a:bodyPr lIns="0" tIns="0" rIns="0" bIns="0" rtlCol="0" anchor="t">
            <a:spAutoFit/>
          </a:bodyPr>
          <a:lstStyle/>
          <a:p>
            <a:pPr>
              <a:lnSpc>
                <a:spcPts val="10740"/>
              </a:lnSpc>
            </a:pPr>
            <a:r>
              <a:rPr lang="en-US" sz="13770">
                <a:solidFill>
                  <a:srgbClr val="FFFFFF"/>
                </a:solidFill>
                <a:latin typeface="Ara Hamah Alfidaa"/>
              </a:rPr>
              <a:t>Project Overview</a:t>
            </a:r>
          </a:p>
          <a:p>
            <a:pPr>
              <a:lnSpc>
                <a:spcPts val="10740"/>
              </a:lnSpc>
            </a:pPr>
            <a:endParaRPr lang="en-US" sz="13770">
              <a:solidFill>
                <a:srgbClr val="FFFFFF"/>
              </a:solidFill>
              <a:latin typeface="Ara Hamah Alfidaa"/>
            </a:endParaRPr>
          </a:p>
        </p:txBody>
      </p:sp>
      <p:sp>
        <p:nvSpPr>
          <p:cNvPr id="4" name="TextBox 4"/>
          <p:cNvSpPr txBox="1"/>
          <p:nvPr/>
        </p:nvSpPr>
        <p:spPr>
          <a:xfrm>
            <a:off x="824186" y="3682026"/>
            <a:ext cx="16168414" cy="3438057"/>
          </a:xfrm>
          <a:prstGeom prst="rect">
            <a:avLst/>
          </a:prstGeom>
        </p:spPr>
        <p:txBody>
          <a:bodyPr wrap="square" lIns="0" tIns="0" rIns="0" bIns="0" rtlCol="0" anchor="t">
            <a:spAutoFit/>
          </a:bodyPr>
          <a:lstStyle/>
          <a:p>
            <a:pPr algn="just">
              <a:lnSpc>
                <a:spcPts val="5411"/>
              </a:lnSpc>
              <a:spcBef>
                <a:spcPct val="0"/>
              </a:spcBef>
            </a:pPr>
            <a:r>
              <a:rPr lang="en-US" sz="3865" spc="30" dirty="0">
                <a:solidFill>
                  <a:srgbClr val="FFFFFF"/>
                </a:solidFill>
                <a:latin typeface="TT Chocolates"/>
              </a:rPr>
              <a:t>This project aims to develop a sophisticated deep learning model to predict IPL match scores with higher accuracy than currently available models. Focusing on historical data from IPL seasons 2008-2023, the project will span several key phases, from data collection to model validation, with milestones set for each major task to ensure timely completion.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261749" y="5143500"/>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233714" y="-266700"/>
            <a:ext cx="15158500" cy="4918710"/>
          </a:xfrm>
          <a:prstGeom prst="rect">
            <a:avLst/>
          </a:prstGeom>
        </p:spPr>
        <p:txBody>
          <a:bodyPr lIns="0" tIns="0" rIns="0" bIns="0" rtlCol="0" anchor="t">
            <a:spAutoFit/>
          </a:bodyPr>
          <a:lstStyle/>
          <a:p>
            <a:pPr algn="ctr">
              <a:lnSpc>
                <a:spcPts val="19739"/>
              </a:lnSpc>
            </a:pPr>
            <a:r>
              <a:rPr lang="en-US" sz="14100">
                <a:solidFill>
                  <a:srgbClr val="FFFFFF"/>
                </a:solidFill>
                <a:latin typeface="Ara Hamah Alfidaa"/>
              </a:rPr>
              <a:t>End Users</a:t>
            </a:r>
          </a:p>
          <a:p>
            <a:pPr algn="ctr">
              <a:lnSpc>
                <a:spcPts val="19739"/>
              </a:lnSpc>
            </a:pPr>
            <a:endParaRPr lang="en-US" sz="14100">
              <a:solidFill>
                <a:srgbClr val="FFFFFF"/>
              </a:solidFill>
              <a:latin typeface="Ara Hamah Alfidaa"/>
            </a:endParaRPr>
          </a:p>
        </p:txBody>
      </p:sp>
      <p:sp>
        <p:nvSpPr>
          <p:cNvPr id="5" name="TextBox 5"/>
          <p:cNvSpPr txBox="1"/>
          <p:nvPr/>
        </p:nvSpPr>
        <p:spPr>
          <a:xfrm>
            <a:off x="1500619" y="1999388"/>
            <a:ext cx="14924252" cy="3629776"/>
          </a:xfrm>
          <a:prstGeom prst="rect">
            <a:avLst/>
          </a:prstGeom>
        </p:spPr>
        <p:txBody>
          <a:bodyPr lIns="0" tIns="0" rIns="0" bIns="0" rtlCol="0" anchor="t">
            <a:spAutoFit/>
          </a:bodyPr>
          <a:lstStyle/>
          <a:p>
            <a:pPr algn="just">
              <a:lnSpc>
                <a:spcPts val="5739"/>
              </a:lnSpc>
              <a:spcBef>
                <a:spcPct val="0"/>
              </a:spcBef>
            </a:pPr>
            <a:r>
              <a:rPr lang="en-US" sz="3900" spc="32" dirty="0">
                <a:solidFill>
                  <a:srgbClr val="FFFFFF"/>
                </a:solidFill>
                <a:latin typeface="TT Chocolates"/>
              </a:rPr>
              <a:t>The primary beneficiaries of this model will be sports analysts, betting companies, and cricket enthusiasts who seek reliable predictions. The model will cater to their needs by offering enhanced accuracy, easy accessibility, and user-friendly interfaces for interacting with the prediction outputs</a:t>
            </a:r>
            <a:r>
              <a:rPr lang="en-US" sz="4099" spc="32" dirty="0">
                <a:solidFill>
                  <a:srgbClr val="FFFFFF"/>
                </a:solidFill>
                <a:latin typeface="TT Chocolates"/>
              </a:rPr>
              <a:t>.</a:t>
            </a:r>
          </a:p>
        </p:txBody>
      </p:sp>
      <p:sp>
        <p:nvSpPr>
          <p:cNvPr id="6" name="TextBox 6"/>
          <p:cNvSpPr txBox="1"/>
          <p:nvPr/>
        </p:nvSpPr>
        <p:spPr>
          <a:xfrm>
            <a:off x="509161" y="5629164"/>
            <a:ext cx="11843682" cy="580390"/>
          </a:xfrm>
          <a:prstGeom prst="rect">
            <a:avLst/>
          </a:prstGeom>
        </p:spPr>
        <p:txBody>
          <a:bodyPr lIns="0" tIns="0" rIns="0" bIns="0" rtlCol="0" anchor="t">
            <a:spAutoFit/>
          </a:bodyPr>
          <a:lstStyle/>
          <a:p>
            <a:pPr algn="ctr">
              <a:lnSpc>
                <a:spcPts val="4759"/>
              </a:lnSpc>
            </a:pPr>
            <a:endParaRPr/>
          </a:p>
        </p:txBody>
      </p:sp>
      <p:sp>
        <p:nvSpPr>
          <p:cNvPr id="7" name="TextBox 7"/>
          <p:cNvSpPr txBox="1"/>
          <p:nvPr/>
        </p:nvSpPr>
        <p:spPr>
          <a:xfrm>
            <a:off x="541818" y="5629164"/>
            <a:ext cx="16750139" cy="3316292"/>
          </a:xfrm>
          <a:prstGeom prst="rect">
            <a:avLst/>
          </a:prstGeom>
        </p:spPr>
        <p:txBody>
          <a:bodyPr lIns="0" tIns="0" rIns="0" bIns="0" rtlCol="0" anchor="t">
            <a:spAutoFit/>
          </a:bodyPr>
          <a:lstStyle/>
          <a:p>
            <a:pPr marL="1014731" lvl="1" indent="-507365">
              <a:lnSpc>
                <a:spcPts val="6580"/>
              </a:lnSpc>
              <a:buFont typeface="Arial"/>
              <a:buChar char="•"/>
            </a:pPr>
            <a:r>
              <a:rPr lang="en-US" sz="3700" dirty="0">
                <a:solidFill>
                  <a:srgbClr val="FFFFFF"/>
                </a:solidFill>
                <a:latin typeface="TT Chocolates" panose="020B0604020202020204" charset="0"/>
              </a:rPr>
              <a:t>Primary Users: Identify who will primarily benefit from this model (e.g., sports analysts, betting companies, cricket enthusiasts).</a:t>
            </a:r>
          </a:p>
          <a:p>
            <a:pPr marL="1014731" lvl="1" indent="-507365">
              <a:lnSpc>
                <a:spcPts val="6580"/>
              </a:lnSpc>
              <a:buFont typeface="Arial"/>
              <a:buChar char="•"/>
            </a:pPr>
            <a:r>
              <a:rPr lang="en-US" sz="3700" dirty="0">
                <a:solidFill>
                  <a:srgbClr val="FFFFFF"/>
                </a:solidFill>
                <a:latin typeface="TT Chocolates" panose="020B0604020202020204" charset="0"/>
              </a:rPr>
              <a:t>User Needs: Describe what these users need in terms of prediction accuracy, usability, and accessibility.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2012453" y="2218314"/>
            <a:ext cx="16842284" cy="11962591"/>
          </a:xfrm>
          <a:custGeom>
            <a:avLst/>
            <a:gdLst/>
            <a:ahLst/>
            <a:cxnLst/>
            <a:rect l="l" t="t" r="r" b="b"/>
            <a:pathLst>
              <a:path w="16842284" h="11962591">
                <a:moveTo>
                  <a:pt x="0" y="0"/>
                </a:moveTo>
                <a:lnTo>
                  <a:pt x="16842283" y="0"/>
                </a:lnTo>
                <a:lnTo>
                  <a:pt x="16842283" y="11962590"/>
                </a:lnTo>
                <a:lnTo>
                  <a:pt x="0" y="11962590"/>
                </a:lnTo>
                <a:lnTo>
                  <a:pt x="0" y="0"/>
                </a:lnTo>
                <a:close/>
              </a:path>
            </a:pathLst>
          </a:custGeom>
          <a:blipFill>
            <a:blip r:embed="rId3">
              <a:alphaModFix amt="53000"/>
            </a:blip>
            <a:stretch>
              <a:fillRect/>
            </a:stretch>
          </a:blipFill>
        </p:spPr>
      </p:sp>
      <p:sp>
        <p:nvSpPr>
          <p:cNvPr id="4" name="TextBox 4"/>
          <p:cNvSpPr txBox="1"/>
          <p:nvPr/>
        </p:nvSpPr>
        <p:spPr>
          <a:xfrm>
            <a:off x="1028700" y="4049594"/>
            <a:ext cx="8264336" cy="3720436"/>
          </a:xfrm>
          <a:prstGeom prst="rect">
            <a:avLst/>
          </a:prstGeom>
        </p:spPr>
        <p:txBody>
          <a:bodyPr lIns="0" tIns="0" rIns="0" bIns="0" rtlCol="0" anchor="t">
            <a:spAutoFit/>
          </a:bodyPr>
          <a:lstStyle/>
          <a:p>
            <a:pPr>
              <a:lnSpc>
                <a:spcPts val="9263"/>
              </a:lnSpc>
            </a:pPr>
            <a:r>
              <a:rPr lang="en-US" sz="12866">
                <a:solidFill>
                  <a:srgbClr val="FFFFFF"/>
                </a:solidFill>
                <a:latin typeface="Ara Hamah Alfidaa"/>
              </a:rPr>
              <a:t>Value Propositions</a:t>
            </a:r>
          </a:p>
          <a:p>
            <a:pPr>
              <a:lnSpc>
                <a:spcPts val="9263"/>
              </a:lnSpc>
            </a:pPr>
            <a:endParaRPr lang="en-US" sz="12866">
              <a:solidFill>
                <a:srgbClr val="FFFFFF"/>
              </a:solidFill>
              <a:latin typeface="Ara Hamah Alfidaa"/>
            </a:endParaRPr>
          </a:p>
        </p:txBody>
      </p:sp>
      <p:sp>
        <p:nvSpPr>
          <p:cNvPr id="5" name="TextBox 5"/>
          <p:cNvSpPr txBox="1"/>
          <p:nvPr/>
        </p:nvSpPr>
        <p:spPr>
          <a:xfrm>
            <a:off x="9133113" y="538425"/>
            <a:ext cx="8636001" cy="9210150"/>
          </a:xfrm>
          <a:prstGeom prst="rect">
            <a:avLst/>
          </a:prstGeom>
        </p:spPr>
        <p:txBody>
          <a:bodyPr wrap="square" lIns="0" tIns="0" rIns="0" bIns="0" rtlCol="0" anchor="t">
            <a:spAutoFit/>
          </a:bodyPr>
          <a:lstStyle/>
          <a:p>
            <a:pPr algn="just">
              <a:lnSpc>
                <a:spcPts val="4759"/>
              </a:lnSpc>
              <a:spcBef>
                <a:spcPct val="0"/>
              </a:spcBef>
            </a:pPr>
            <a:r>
              <a:rPr lang="en-US" sz="3399" spc="27" dirty="0">
                <a:solidFill>
                  <a:srgbClr val="FFFFFF"/>
                </a:solidFill>
                <a:latin typeface="TT Chocolates"/>
              </a:rPr>
              <a:t>Unlike existing prediction methods that often rely on simpler statistical techniques, this deep learning approach will utilize complex model architectures capable of capturing the intricacies and patterns hidden in cricket data. Unique features of this project include real-time prediction capabilities and the integration of live match data, providing a distinct advantage over traditional methods.</a:t>
            </a:r>
          </a:p>
          <a:p>
            <a:pPr algn="just">
              <a:lnSpc>
                <a:spcPts val="4759"/>
              </a:lnSpc>
              <a:spcBef>
                <a:spcPct val="0"/>
              </a:spcBef>
            </a:pPr>
            <a:r>
              <a:rPr lang="en-US" sz="3399" spc="27" dirty="0">
                <a:solidFill>
                  <a:srgbClr val="FFFFFF"/>
                </a:solidFill>
                <a:latin typeface="TT Chocolates"/>
              </a:rPr>
              <a:t>Advantages Over Existing Solutions: Compare the proposed deep learning model with existing prediction methods or models.</a:t>
            </a:r>
          </a:p>
          <a:p>
            <a:pPr algn="just">
              <a:lnSpc>
                <a:spcPts val="4759"/>
              </a:lnSpc>
              <a:spcBef>
                <a:spcPct val="0"/>
              </a:spcBef>
            </a:pPr>
            <a:r>
              <a:rPr lang="en-US" sz="3399" spc="27" dirty="0">
                <a:solidFill>
                  <a:srgbClr val="FFFFFF"/>
                </a:solidFill>
                <a:latin typeface="TT Chocolates"/>
              </a:rPr>
              <a:t>Unique Features: Highlight any unique features of your model, such as real-time prediction capabilities or integration with live match data.</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9895728">
            <a:off x="-638131" y="-4424348"/>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4631133" y="4860011"/>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5" name="TextBox 5"/>
          <p:cNvSpPr txBox="1"/>
          <p:nvPr/>
        </p:nvSpPr>
        <p:spPr>
          <a:xfrm>
            <a:off x="5198608" y="1323975"/>
            <a:ext cx="6892437" cy="2231688"/>
          </a:xfrm>
          <a:prstGeom prst="rect">
            <a:avLst/>
          </a:prstGeom>
        </p:spPr>
        <p:txBody>
          <a:bodyPr lIns="0" tIns="0" rIns="0" bIns="0" rtlCol="0" anchor="t">
            <a:spAutoFit/>
          </a:bodyPr>
          <a:lstStyle/>
          <a:p>
            <a:pPr algn="ctr">
              <a:lnSpc>
                <a:spcPts val="9957"/>
              </a:lnSpc>
            </a:pPr>
            <a:r>
              <a:rPr lang="en-US" sz="10942">
                <a:solidFill>
                  <a:srgbClr val="FFFFFF"/>
                </a:solidFill>
                <a:latin typeface="Ara Hamah Alfidaa"/>
              </a:rPr>
              <a:t>Solution</a:t>
            </a:r>
          </a:p>
          <a:p>
            <a:pPr algn="ctr">
              <a:lnSpc>
                <a:spcPts val="7246"/>
              </a:lnSpc>
            </a:pPr>
            <a:endParaRPr lang="en-US" sz="10942">
              <a:solidFill>
                <a:srgbClr val="FFFFFF"/>
              </a:solidFill>
              <a:latin typeface="Ara Hamah Alfidaa"/>
            </a:endParaRPr>
          </a:p>
        </p:txBody>
      </p:sp>
      <p:sp>
        <p:nvSpPr>
          <p:cNvPr id="6" name="TextBox 6"/>
          <p:cNvSpPr txBox="1"/>
          <p:nvPr/>
        </p:nvSpPr>
        <p:spPr>
          <a:xfrm>
            <a:off x="1800235" y="3040373"/>
            <a:ext cx="14312312" cy="6261651"/>
          </a:xfrm>
          <a:prstGeom prst="rect">
            <a:avLst/>
          </a:prstGeom>
        </p:spPr>
        <p:txBody>
          <a:bodyPr lIns="0" tIns="0" rIns="0" bIns="0" rtlCol="0" anchor="t">
            <a:spAutoFit/>
          </a:bodyPr>
          <a:lstStyle/>
          <a:p>
            <a:pPr algn="just">
              <a:lnSpc>
                <a:spcPts val="4912"/>
              </a:lnSpc>
              <a:spcBef>
                <a:spcPct val="0"/>
              </a:spcBef>
            </a:pPr>
            <a:r>
              <a:rPr lang="en-US" sz="3700" spc="28" dirty="0">
                <a:solidFill>
                  <a:srgbClr val="FFFFFF"/>
                </a:solidFill>
                <a:latin typeface="TT Chocolates"/>
              </a:rPr>
              <a:t>Our approach involves using advanced deep learning techniques such as Long Short-Term Memory (LSTM) networks and Convolutional Neural Networks (CNNs) to model the score dynamics in IPL matches. We will collect a comprehensive dataset, including detailed match statistics, player performance metrics, and environmental factors, and preprocess it to suit the needs of our model. The development and deployment of the model will utilize state-of-the-art tools like TensorFlow and programming in Python, ensuring that our methodologies are both cutting-edge and robust.</a:t>
            </a:r>
          </a:p>
          <a:p>
            <a:pPr algn="just">
              <a:lnSpc>
                <a:spcPts val="4912"/>
              </a:lnSpc>
              <a:spcBef>
                <a:spcPct val="0"/>
              </a:spcBef>
            </a:pPr>
            <a:endParaRPr lang="en-US" sz="3508" spc="28" dirty="0">
              <a:solidFill>
                <a:srgbClr val="FFFFFF"/>
              </a:solidFill>
              <a:latin typeface="TT Chocolates"/>
            </a:endParaRPr>
          </a:p>
        </p:txBody>
      </p:sp>
      <p:sp>
        <p:nvSpPr>
          <p:cNvPr id="8" name="Freeform 8"/>
          <p:cNvSpPr/>
          <p:nvPr/>
        </p:nvSpPr>
        <p:spPr>
          <a:xfrm rot="-607588" flipH="1">
            <a:off x="-1606716" y="-576908"/>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105400" y="800100"/>
            <a:ext cx="6998575" cy="3719194"/>
          </a:xfrm>
          <a:prstGeom prst="rect">
            <a:avLst/>
          </a:prstGeom>
        </p:spPr>
        <p:txBody>
          <a:bodyPr lIns="0" tIns="0" rIns="0" bIns="0" rtlCol="0" anchor="t">
            <a:spAutoFit/>
          </a:bodyPr>
          <a:lstStyle/>
          <a:p>
            <a:pPr algn="ctr">
              <a:lnSpc>
                <a:spcPts val="14980"/>
              </a:lnSpc>
            </a:pPr>
            <a:r>
              <a:rPr lang="en-US" sz="10700" spc="85" dirty="0">
                <a:solidFill>
                  <a:srgbClr val="FFFFFF"/>
                </a:solidFill>
                <a:latin typeface="Comic Sans"/>
              </a:rPr>
              <a:t>Modelling</a:t>
            </a:r>
          </a:p>
          <a:p>
            <a:pPr algn="ctr">
              <a:lnSpc>
                <a:spcPts val="14980"/>
              </a:lnSpc>
              <a:spcBef>
                <a:spcPct val="0"/>
              </a:spcBef>
            </a:pPr>
            <a:endParaRPr lang="en-US" sz="10700" spc="85" dirty="0">
              <a:solidFill>
                <a:srgbClr val="FFFFFF"/>
              </a:solidFill>
              <a:latin typeface="Comic Sans"/>
            </a:endParaRPr>
          </a:p>
        </p:txBody>
      </p:sp>
      <p:sp>
        <p:nvSpPr>
          <p:cNvPr id="5" name="TextBox 5"/>
          <p:cNvSpPr txBox="1"/>
          <p:nvPr/>
        </p:nvSpPr>
        <p:spPr>
          <a:xfrm>
            <a:off x="1562233" y="3272793"/>
            <a:ext cx="15163531" cy="4989828"/>
          </a:xfrm>
          <a:prstGeom prst="rect">
            <a:avLst/>
          </a:prstGeom>
        </p:spPr>
        <p:txBody>
          <a:bodyPr lIns="0" tIns="0" rIns="0" bIns="0" rtlCol="0" anchor="t">
            <a:spAutoFit/>
          </a:bodyPr>
          <a:lstStyle/>
          <a:p>
            <a:pPr algn="just">
              <a:lnSpc>
                <a:spcPts val="5572"/>
              </a:lnSpc>
              <a:spcBef>
                <a:spcPct val="0"/>
              </a:spcBef>
            </a:pPr>
            <a:r>
              <a:rPr lang="en-US" sz="3700" spc="31" dirty="0">
                <a:solidFill>
                  <a:srgbClr val="FFFFFF"/>
                </a:solidFill>
                <a:latin typeface="TT Chocolates" panose="020B0604020202020204" charset="0"/>
              </a:rPr>
              <a:t>The architecture of our deep learning model will be designed to effectively process sequential and spatial data, capturing the temporal dependencies and patterns crucial for accurate score prediction. Training the model will involve rigorous methodologies, ensuring that it learns from a wide variety of game scenarios. Validation and testing will be conducted rigorously to ensure that the model performs well on new, unseen data, providing reliable predictions under various conditions.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623</Words>
  <Application>Microsoft Office PowerPoint</Application>
  <PresentationFormat>Custom</PresentationFormat>
  <Paragraphs>47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Tek Tall Arabic Bold</vt:lpstr>
      <vt:lpstr>Arial</vt:lpstr>
      <vt:lpstr>Ara Hamah Alfidaa</vt:lpstr>
      <vt:lpstr>TT Chocolates</vt:lpstr>
      <vt:lpstr>Comic Sans Bold</vt:lpstr>
      <vt:lpstr>Comic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BASED - LANGUAGE TRANSLATION</dc:title>
  <dc:creator>Shwetha C</dc:creator>
  <cp:lastModifiedBy>Microsoft account</cp:lastModifiedBy>
  <cp:revision>3</cp:revision>
  <dcterms:created xsi:type="dcterms:W3CDTF">2006-08-16T00:00:00Z</dcterms:created>
  <dcterms:modified xsi:type="dcterms:W3CDTF">2024-04-22T15:33:03Z</dcterms:modified>
  <dc:identifier>DAGBJoCW_bY</dc:identifier>
</cp:coreProperties>
</file>